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69ABBA-6D93-419F-88EA-E1F39A782E0A}" v="6" dt="2021-11-24T15:31:02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7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.perri@unimc.it" userId="S::stefano.perri@unimc.it::fd893a24-a150-4a9e-8b22-13d2d7fef3a3" providerId="AD" clId="Web-{C869ABBA-6D93-419F-88EA-E1F39A782E0A}"/>
    <pc:docChg chg="modSld">
      <pc:chgData name="stefano.perri@unimc.it" userId="S::stefano.perri@unimc.it::fd893a24-a150-4a9e-8b22-13d2d7fef3a3" providerId="AD" clId="Web-{C869ABBA-6D93-419F-88EA-E1F39A782E0A}" dt="2021-11-24T15:30:59.857" v="4" actId="20577"/>
      <pc:docMkLst>
        <pc:docMk/>
      </pc:docMkLst>
      <pc:sldChg chg="modSp">
        <pc:chgData name="stefano.perri@unimc.it" userId="S::stefano.perri@unimc.it::fd893a24-a150-4a9e-8b22-13d2d7fef3a3" providerId="AD" clId="Web-{C869ABBA-6D93-419F-88EA-E1F39A782E0A}" dt="2021-11-24T15:30:59.857" v="4" actId="20577"/>
        <pc:sldMkLst>
          <pc:docMk/>
          <pc:sldMk cId="3036252189" sldId="269"/>
        </pc:sldMkLst>
        <pc:spChg chg="mod">
          <ac:chgData name="stefano.perri@unimc.it" userId="S::stefano.perri@unimc.it::fd893a24-a150-4a9e-8b22-13d2d7fef3a3" providerId="AD" clId="Web-{C869ABBA-6D93-419F-88EA-E1F39A782E0A}" dt="2021-11-24T15:30:59.857" v="4" actId="20577"/>
          <ac:spMkLst>
            <pc:docMk/>
            <pc:sldMk cId="3036252189" sldId="269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24/11/2021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24/11/2021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E1D6E-6794-4907-880B-48A50203FCBA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450B729A-1157-4317-A480-E39683B9590A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BE0C1D70-DC6B-4B52-9129-08999D02EF4C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BF840E1-845F-439F-B744-AB6597C1262F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8B71B-DC30-40FA-BBCD-E69D2B2359F1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F22EDD9-5B5A-46B1-A81B-BE8BF2434140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5E5D2A76-B875-46D2-A30F-4ED5BD1F9BCF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716F10-8153-4F0D-B204-086BE53038DA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4E1BD3B-4012-4BF7-8251-65ACBE176304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9FA8A23-FD42-441D-9C2F-E3CAF66B9D10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C09826-3F1D-44DC-B7FB-2302435F4AC0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F35EE-4D25-481D-A6FB-23372968AF69}" type="datetime1">
              <a:rPr lang="it-IT" smtClean="0"/>
              <a:t>24/11/2021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Joseph Schumpeter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Lo sviluppo economico: gli imprenditori e l’innovazione</a:t>
            </a:r>
            <a:endParaRPr lang="it-IT" dirty="0"/>
          </a:p>
        </p:txBody>
      </p:sp>
      <p:pic>
        <p:nvPicPr>
          <p:cNvPr id="4" name="Picture 7" descr="schumpete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563" y="928953"/>
            <a:ext cx="1441161" cy="199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24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Le diverse innovazioni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t-IT" altLang="it-IT" dirty="0"/>
              <a:t>Produzione di un nuovo bene</a:t>
            </a:r>
          </a:p>
          <a:p>
            <a:pPr marL="514350" indent="-514350">
              <a:buFont typeface="+mj-lt"/>
              <a:buAutoNum type="arabicPeriod"/>
            </a:pPr>
            <a:r>
              <a:rPr lang="it-IT" altLang="it-IT" dirty="0"/>
              <a:t>Introduzione di un nuovo metodo di produzione</a:t>
            </a:r>
          </a:p>
          <a:p>
            <a:pPr marL="514350" indent="-514350">
              <a:buFont typeface="+mj-lt"/>
              <a:buAutoNum type="arabicPeriod"/>
            </a:pPr>
            <a:r>
              <a:rPr lang="it-IT" altLang="it-IT" dirty="0"/>
              <a:t>Apertura di un nuovo mercato</a:t>
            </a:r>
          </a:p>
          <a:p>
            <a:pPr marL="514350" indent="-514350">
              <a:buFont typeface="+mj-lt"/>
              <a:buAutoNum type="arabicPeriod"/>
            </a:pPr>
            <a:r>
              <a:rPr lang="it-IT" altLang="it-IT" dirty="0"/>
              <a:t>Conquista di una nuova fonte di approvvigionamento</a:t>
            </a:r>
          </a:p>
          <a:p>
            <a:pPr marL="514350" indent="-514350">
              <a:buFont typeface="+mj-lt"/>
              <a:buAutoNum type="arabicPeriod"/>
            </a:pPr>
            <a:r>
              <a:rPr lang="it-IT" altLang="it-IT" dirty="0"/>
              <a:t>Riorganizzazione di un’industria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8156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Gli effetti dell’innovazione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altLang="it-IT" dirty="0"/>
              <a:t>L’innovazione rompe il flusso circolare </a:t>
            </a:r>
            <a:r>
              <a:rPr lang="it-IT" altLang="it-IT" dirty="0" err="1"/>
              <a:t>walrasiano</a:t>
            </a:r>
            <a:r>
              <a:rPr lang="it-IT" altLang="it-IT" dirty="0"/>
              <a:t> in cui l’imprenditore non fa né benefici né perdite, creando una </a:t>
            </a:r>
            <a:r>
              <a:rPr lang="it-IT" altLang="it-IT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discontinuità</a:t>
            </a:r>
            <a:r>
              <a:rPr lang="it-IT" altLang="it-IT" dirty="0"/>
              <a:t>.</a:t>
            </a:r>
          </a:p>
          <a:p>
            <a:endParaRPr lang="it-IT" altLang="it-IT" sz="1050" dirty="0"/>
          </a:p>
          <a:p>
            <a:r>
              <a:rPr lang="it-IT" altLang="it-IT" dirty="0"/>
              <a:t>Nel caso di una innovazione nel processo di produzione, essa permette all’imprenditore di produrre a costi minori dei suoi concorrenti, lucrando un profitto.</a:t>
            </a:r>
          </a:p>
          <a:p>
            <a:endParaRPr lang="it-IT" altLang="it-IT" sz="1100" dirty="0"/>
          </a:p>
          <a:p>
            <a:r>
              <a:rPr lang="it-IT" altLang="it-IT" dirty="0"/>
              <a:t>Nel caso di un’innovazione di prodotto, essa crea un monopolio temporaneo a vantaggio dell’imprenditore, che può dunque vendere a un prezzo che supera il costo di produzione.</a:t>
            </a:r>
          </a:p>
          <a:p>
            <a:r>
              <a:rPr lang="it-IT" altLang="it-IT" b="1" dirty="0"/>
              <a:t>I profitti derivano dall’attività innovativa.</a:t>
            </a:r>
          </a:p>
          <a:p>
            <a:endParaRPr lang="it-IT" altLang="it-IT" sz="1100" dirty="0"/>
          </a:p>
          <a:p>
            <a:r>
              <a:rPr lang="it-IT" altLang="it-IT" dirty="0"/>
              <a:t>Solo quando l’innovazione viene imitata dagli altri concorrenti, il prezzo si riduce al livello dei costi. Il profitto scompare, o meglio viene “socializzato”, trasformandosi in beneficio per i consumatori.</a:t>
            </a:r>
          </a:p>
          <a:p>
            <a:endParaRPr lang="it-IT" altLang="it-IT" sz="1600" dirty="0"/>
          </a:p>
          <a:p>
            <a:r>
              <a:rPr lang="it-IT" altLang="it-IT" dirty="0"/>
              <a:t>Due opposte nozioni di concorrenza: </a:t>
            </a:r>
          </a:p>
          <a:p>
            <a:r>
              <a:rPr lang="it-IT" altLang="it-IT" dirty="0"/>
              <a:t>	- </a:t>
            </a:r>
            <a:r>
              <a:rPr lang="it-IT" altLang="it-IT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concorrenza dinamica</a:t>
            </a:r>
            <a:r>
              <a:rPr lang="it-IT" altLang="it-IT" dirty="0"/>
              <a:t>: selezione delle imprese migliori: concorrenza sulle innovazioni e “distruzione creatrice”</a:t>
            </a:r>
          </a:p>
          <a:p>
            <a:r>
              <a:rPr lang="it-IT" altLang="it-IT" dirty="0"/>
              <a:t>	- </a:t>
            </a:r>
            <a:r>
              <a:rPr lang="it-IT" altLang="it-IT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concorrenza di mercato</a:t>
            </a:r>
            <a:r>
              <a:rPr lang="it-IT" altLang="it-IT" dirty="0"/>
              <a:t>: tramite il meccanismo dei prezzi.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3549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Il ciclo economico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39655"/>
          </a:xfrm>
        </p:spPr>
        <p:txBody>
          <a:bodyPr>
            <a:normAutofit fontScale="62500" lnSpcReduction="20000"/>
          </a:bodyPr>
          <a:lstStyle/>
          <a:p>
            <a:r>
              <a:rPr lang="it-IT" altLang="it-IT" dirty="0"/>
              <a:t>Le innovazioni non vengono attuate secondo un flusso continuo, ma a “</a:t>
            </a:r>
            <a:r>
              <a:rPr lang="it-IT" altLang="it-IT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grappoli</a:t>
            </a:r>
            <a:r>
              <a:rPr lang="it-IT" altLang="it-IT" dirty="0"/>
              <a:t>” o “</a:t>
            </a:r>
            <a:r>
              <a:rPr lang="it-IT" altLang="it-IT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sciami</a:t>
            </a:r>
            <a:r>
              <a:rPr lang="it-IT" altLang="it-IT" dirty="0"/>
              <a:t>”.</a:t>
            </a:r>
          </a:p>
          <a:p>
            <a:r>
              <a:rPr lang="it-IT" altLang="it-IT" dirty="0"/>
              <a:t>Se un’innovazione ha successo è più facile superare gli ostacoli e la tendenza a ripetere sempre le stesse cose. Innovatori imitatori</a:t>
            </a:r>
          </a:p>
          <a:p>
            <a:r>
              <a:rPr lang="it-IT" altLang="it-IT" dirty="0"/>
              <a:t> Un’innovazione importante stimola un processo di innovazione in campi collegati.</a:t>
            </a:r>
          </a:p>
          <a:p>
            <a:endParaRPr lang="it-IT" altLang="it-IT" sz="1000" dirty="0"/>
          </a:p>
          <a:p>
            <a:r>
              <a:rPr lang="it-IT" altLang="it-IT" dirty="0"/>
              <a:t>Questo determina la fase ascendente del ciclo economico.</a:t>
            </a:r>
          </a:p>
          <a:p>
            <a:endParaRPr lang="it-IT" altLang="it-IT" sz="800" dirty="0"/>
          </a:p>
          <a:p>
            <a:r>
              <a:rPr lang="it-IT" altLang="it-IT" dirty="0"/>
              <a:t>Quando le innovazioni si diffondono, i profitti diminuiscono, alcune imprese falliscono perché puntano su innovazioni speculative e inizia la fase discendente del ciclo.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6" name="Picture 4" descr="cycl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937" y="4316827"/>
            <a:ext cx="3437863" cy="19058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0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Innovazione e credito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altLang="it-IT" dirty="0"/>
              <a:t>Per definizione, l’imprenditore non ha risorse finanziarie per attuare le innovazioni. Nel flusso circolare, in assenza di profitti, non vi è accumulazione di scorte liquide.</a:t>
            </a:r>
          </a:p>
          <a:p>
            <a:endParaRPr lang="it-IT" altLang="it-IT" sz="1100" dirty="0"/>
          </a:p>
          <a:p>
            <a:r>
              <a:rPr lang="it-IT" altLang="it-IT" dirty="0"/>
              <a:t>Ha necessità del banchiere, il quale </a:t>
            </a:r>
            <a:r>
              <a:rPr lang="it-IT" altLang="it-IT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crea moneta</a:t>
            </a:r>
            <a:r>
              <a:rPr lang="it-IT" altLang="it-IT" dirty="0"/>
              <a:t> a favore degli imprenditori.</a:t>
            </a:r>
          </a:p>
          <a:p>
            <a:endParaRPr lang="it-IT" altLang="it-IT" sz="1100" dirty="0"/>
          </a:p>
          <a:p>
            <a:r>
              <a:rPr lang="it-IT" altLang="it-IT" dirty="0"/>
              <a:t>D’altra parte in equilibrio tutte le risorse sono occupate.</a:t>
            </a:r>
          </a:p>
          <a:p>
            <a:endParaRPr lang="it-IT" altLang="it-IT" sz="1050" dirty="0"/>
          </a:p>
          <a:p>
            <a:r>
              <a:rPr lang="it-IT" altLang="it-IT" dirty="0"/>
              <a:t>Grazie alla moneta creata dai banchieri, gli imprenditori possono sottrarre lavoro e capitali alle imprese già esistenti, pagandoli a prezzi maggiori, per attuare le innovazioni (ciò che possono fare, aspettandosi un profitto dall’innovazione).</a:t>
            </a:r>
          </a:p>
          <a:p>
            <a:pPr marL="0" indent="0">
              <a:buNone/>
            </a:pPr>
            <a:endParaRPr lang="it-IT" altLang="it-IT" sz="1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4835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Credito e ciclo economico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it-IT" altLang="it-IT" dirty="0"/>
              <a:t>Le banche svolgono la funzione di </a:t>
            </a:r>
            <a:r>
              <a:rPr lang="it-IT" altLang="it-IT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programmazione economica</a:t>
            </a:r>
            <a:r>
              <a:rPr lang="it-IT" altLang="it-IT" dirty="0"/>
              <a:t> selezionando le buone innovazioni e scartando le cattive. Banchiere come </a:t>
            </a:r>
            <a:r>
              <a:rPr lang="it-IT" altLang="it-IT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“eforo dell’economia di scambio”</a:t>
            </a:r>
          </a:p>
          <a:p>
            <a:r>
              <a:rPr lang="it-IT" altLang="it-IT" dirty="0"/>
              <a:t>La natura creditizia dell’economia accentua il ciclo economico. </a:t>
            </a:r>
          </a:p>
          <a:p>
            <a:r>
              <a:rPr lang="it-IT" altLang="it-IT" dirty="0"/>
              <a:t>Nella prima fase delle innovazioni di successo le banche sono indotte a espandere il credito e a immettere potere d’acquisto, accentuando la fase ascendente.</a:t>
            </a:r>
          </a:p>
          <a:p>
            <a:r>
              <a:rPr lang="it-IT" altLang="it-IT" dirty="0"/>
              <a:t>Quando il ciclo si inverte, i profitti diminuiscono, le banche razionano il credito e accentuano la fase discendente.</a:t>
            </a:r>
          </a:p>
          <a:p>
            <a:r>
              <a:rPr lang="it-IT" altLang="it-IT" dirty="0"/>
              <a:t>La crisi ha però carattere di distruzione creatrice: le imprese che non hanno innovato vengono espulse dal mercato e restano le imprese efficienti. </a:t>
            </a:r>
          </a:p>
          <a:p>
            <a:r>
              <a:rPr lang="it-IT" altLang="it-IT" dirty="0"/>
              <a:t>Il ciclo può ricominciare, mentre l’effetto positivo delle innovazioni si diffonde a tutta la popolazione.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6252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/>
              <a:t>Capitalismo, socialismo e democrazia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altLang="it-IT" dirty="0">
                <a:latin typeface="Bookman Old Style" panose="02050604050505020204" pitchFamily="18" charset="0"/>
              </a:rPr>
              <a:t>Due fasi:</a:t>
            </a:r>
          </a:p>
          <a:p>
            <a:endParaRPr lang="it-IT" altLang="it-IT" sz="1050" dirty="0">
              <a:latin typeface="Bookman Old Style" panose="02050604050505020204" pitchFamily="18" charset="0"/>
            </a:endParaRPr>
          </a:p>
          <a:p>
            <a:pPr>
              <a:buFontTx/>
              <a:buChar char="-"/>
            </a:pPr>
            <a:r>
              <a:rPr lang="it-IT" altLang="it-IT" dirty="0">
                <a:latin typeface="Bookman Old Style" panose="02050604050505020204" pitchFamily="18" charset="0"/>
              </a:rPr>
              <a:t> capitalismo concorrenziale delle origini: l’innovazione è introdotta da un imprenditore </a:t>
            </a:r>
            <a:r>
              <a:rPr lang="it-IT" altLang="it-IT" b="1" dirty="0">
                <a:latin typeface="Bookman Old Style" panose="02050604050505020204" pitchFamily="18" charset="0"/>
              </a:rPr>
              <a:t>individuale</a:t>
            </a:r>
            <a:r>
              <a:rPr lang="it-IT" altLang="it-IT" dirty="0">
                <a:latin typeface="Bookman Old Style" panose="02050604050505020204" pitchFamily="18" charset="0"/>
              </a:rPr>
              <a:t>. Coincide con la creazione di una nuova impresa.</a:t>
            </a:r>
          </a:p>
          <a:p>
            <a:pPr>
              <a:buFontTx/>
              <a:buChar char="-"/>
            </a:pPr>
            <a:r>
              <a:rPr lang="it-IT" altLang="it-IT" dirty="0">
                <a:latin typeface="Bookman Old Style" panose="02050604050505020204" pitchFamily="18" charset="0"/>
              </a:rPr>
              <a:t> capitalismo oligopolistico: l’innovazione è introdotta all’interno dell’impresa (R&amp;D)</a:t>
            </a:r>
          </a:p>
          <a:p>
            <a:endParaRPr lang="it-IT" altLang="it-IT" sz="1600" dirty="0">
              <a:latin typeface="Bookman Old Style" panose="02050604050505020204" pitchFamily="18" charset="0"/>
            </a:endParaRPr>
          </a:p>
          <a:p>
            <a:r>
              <a:rPr lang="it-IT" altLang="it-IT" dirty="0">
                <a:latin typeface="Bookman Old Style" panose="02050604050505020204" pitchFamily="18" charset="0"/>
              </a:rPr>
              <a:t>Il capitalismo oligopolistico promuove l’innovazione per mantenere elevato il profitto </a:t>
            </a:r>
            <a:r>
              <a:rPr lang="it-IT" altLang="it-IT" dirty="0">
                <a:latin typeface="Bookman Old Style" panose="02050604050505020204" pitchFamily="18" charset="0"/>
                <a:sym typeface="Wingdings" panose="05000000000000000000" pitchFamily="2" charset="2"/>
              </a:rPr>
              <a:t> non è contrario agli interessi del consumatore, ma perde importanza l’imprenditore innovatore.</a:t>
            </a:r>
          </a:p>
          <a:p>
            <a:endParaRPr lang="it-IT" altLang="it-IT" sz="1100" dirty="0"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r>
              <a:rPr lang="it-IT" altLang="it-IT" dirty="0">
                <a:latin typeface="Bookman Old Style" panose="02050604050505020204" pitchFamily="18" charset="0"/>
                <a:sym typeface="Wingdings" panose="05000000000000000000" pitchFamily="2" charset="2"/>
              </a:rPr>
              <a:t>Il capitalismo può finire per l’esaurirsi della spinta innovativa dovuta alla burocratizzazione della grande impresa.</a:t>
            </a:r>
          </a:p>
          <a:p>
            <a:endParaRPr lang="it-IT" altLang="it-IT" sz="1800" dirty="0"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r>
              <a:rPr lang="it-IT" altLang="it-IT" dirty="0">
                <a:latin typeface="Bookman Old Style" panose="02050604050505020204" pitchFamily="18" charset="0"/>
                <a:sym typeface="Wingdings" panose="05000000000000000000" pitchFamily="2" charset="2"/>
              </a:rPr>
              <a:t>Socialismo burocratico  crisi della democrazia</a:t>
            </a:r>
            <a:endParaRPr lang="it-IT" altLang="it-IT" dirty="0">
              <a:latin typeface="Bookman Old Style" panose="02050604050505020204" pitchFamily="18" charset="0"/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891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Biografia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Schumpeter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nasce, in Moravia (Repubblica Ceca) nel 1883.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Si laurea in legge a Vienna seguendo i corsi di von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Wieser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Böhm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Bawerk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 1908: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L'essenza e i principi fondamentali dell'economia teorica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Nel 1911 pubblica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La teoria dello sviluppo economico.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1919: ministro delle finanze del governo socialdemocratico austriaco (dopoguerra).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Anni venti. Insegna all’Università di Bonn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1932. Emigra negli USA e ottiene un posto ad Harvard</a:t>
            </a:r>
          </a:p>
          <a:p>
            <a:r>
              <a:rPr lang="it-IT" altLang="it-IT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1939.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it-IT" alt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Cycles</a:t>
            </a:r>
            <a:endParaRPr lang="it-IT" altLang="it-IT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it-I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1942. </a:t>
            </a:r>
            <a:r>
              <a:rPr lang="it-IT" alt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Capitalism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Socialism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Democracy</a:t>
            </a:r>
            <a:endParaRPr lang="it-IT" altLang="it-IT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Muore nel 1950</a:t>
            </a:r>
          </a:p>
          <a:p>
            <a:endParaRPr lang="it-IT" alt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La vedova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Elizabeth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Body pubblica nel 1954 la </a:t>
            </a:r>
            <a:r>
              <a:rPr lang="it-IT" alt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alt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Economic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 Analysis</a:t>
            </a:r>
          </a:p>
          <a:p>
            <a:endParaRPr lang="it-IT" altLang="it-IT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8250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Il clima culturale di Vienna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La Vienna in cui si forma </a:t>
            </a:r>
            <a:r>
              <a:rPr lang="it-IT" dirty="0" err="1"/>
              <a:t>Schumpeter</a:t>
            </a:r>
            <a:r>
              <a:rPr lang="it-IT" dirty="0"/>
              <a:t> è un importantissimo centro culturale dell’epoca. Arte filosofia e scienze sociali.</a:t>
            </a:r>
          </a:p>
          <a:p>
            <a:r>
              <a:rPr lang="it-IT" dirty="0"/>
              <a:t>Positivismo logico (circolo di Vienna (</a:t>
            </a:r>
            <a:r>
              <a:rPr lang="it-IT" dirty="0" err="1"/>
              <a:t>Carnap</a:t>
            </a:r>
            <a:r>
              <a:rPr lang="it-IT" dirty="0"/>
              <a:t>: </a:t>
            </a:r>
            <a:r>
              <a:rPr lang="en-GB" altLang="it-IT" dirty="0" err="1">
                <a:latin typeface="Bookman Old Style" panose="02050604050505020204" pitchFamily="18" charset="0"/>
              </a:rPr>
              <a:t>Respinge</a:t>
            </a:r>
            <a:r>
              <a:rPr lang="en-GB" altLang="it-IT" dirty="0">
                <a:latin typeface="Bookman Old Style" panose="02050604050505020204" pitchFamily="18" charset="0"/>
              </a:rPr>
              <a:t> la </a:t>
            </a:r>
            <a:r>
              <a:rPr lang="en-GB" altLang="it-IT" dirty="0" err="1">
                <a:latin typeface="Bookman Old Style" panose="02050604050505020204" pitchFamily="18" charset="0"/>
              </a:rPr>
              <a:t>metafisica</a:t>
            </a:r>
            <a:r>
              <a:rPr lang="en-GB" altLang="it-IT" dirty="0">
                <a:latin typeface="Bookman Old Style" panose="02050604050505020204" pitchFamily="18" charset="0"/>
              </a:rPr>
              <a:t> come </a:t>
            </a:r>
            <a:r>
              <a:rPr lang="en-GB" altLang="it-IT" dirty="0" err="1">
                <a:latin typeface="Bookman Old Style" panose="02050604050505020204" pitchFamily="18" charset="0"/>
              </a:rPr>
              <a:t>priva</a:t>
            </a:r>
            <a:r>
              <a:rPr lang="en-GB" altLang="it-IT" dirty="0">
                <a:latin typeface="Bookman Old Style" panose="02050604050505020204" pitchFamily="18" charset="0"/>
              </a:rPr>
              <a:t> di </a:t>
            </a:r>
            <a:r>
              <a:rPr lang="en-GB" altLang="it-IT" dirty="0" err="1">
                <a:latin typeface="Bookman Old Style" panose="02050604050505020204" pitchFamily="18" charset="0"/>
              </a:rPr>
              <a:t>senso</a:t>
            </a:r>
            <a:r>
              <a:rPr lang="en-GB" altLang="it-IT" dirty="0">
                <a:latin typeface="Bookman Old Style" panose="02050604050505020204" pitchFamily="18" charset="0"/>
              </a:rPr>
              <a:t>: le </a:t>
            </a:r>
            <a:r>
              <a:rPr lang="en-GB" altLang="it-IT" dirty="0" err="1">
                <a:latin typeface="Bookman Old Style" panose="02050604050505020204" pitchFamily="18" charset="0"/>
              </a:rPr>
              <a:t>asserzioni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metafisiche</a:t>
            </a:r>
            <a:r>
              <a:rPr lang="en-GB" altLang="it-IT" dirty="0">
                <a:latin typeface="Bookman Old Style" panose="02050604050505020204" pitchFamily="18" charset="0"/>
              </a:rPr>
              <a:t> non </a:t>
            </a:r>
            <a:r>
              <a:rPr lang="en-GB" altLang="it-IT" dirty="0" err="1">
                <a:latin typeface="Bookman Old Style" panose="02050604050505020204" pitchFamily="18" charset="0"/>
              </a:rPr>
              <a:t>possono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essere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provate</a:t>
            </a:r>
            <a:r>
              <a:rPr lang="en-GB" altLang="it-IT" dirty="0">
                <a:latin typeface="Bookman Old Style" panose="02050604050505020204" pitchFamily="18" charset="0"/>
              </a:rPr>
              <a:t> o </a:t>
            </a:r>
            <a:r>
              <a:rPr lang="en-GB" altLang="it-IT" dirty="0" err="1">
                <a:latin typeface="Bookman Old Style" panose="02050604050505020204" pitchFamily="18" charset="0"/>
              </a:rPr>
              <a:t>smentite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dall’esperienza</a:t>
            </a:r>
            <a:r>
              <a:rPr lang="en-GB" altLang="it-IT" dirty="0">
                <a:latin typeface="Bookman Old Style" panose="02050604050505020204" pitchFamily="18" charset="0"/>
              </a:rPr>
              <a:t>. </a:t>
            </a:r>
          </a:p>
          <a:p>
            <a:r>
              <a:rPr lang="en-GB" altLang="it-IT" dirty="0" err="1">
                <a:latin typeface="Bookman Old Style" panose="02050604050505020204" pitchFamily="18" charset="0"/>
              </a:rPr>
              <a:t>Molti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problemi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filosofici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sono</a:t>
            </a:r>
            <a:r>
              <a:rPr lang="en-GB" altLang="it-IT" dirty="0">
                <a:latin typeface="Bookman Old Style" panose="02050604050505020204" pitchFamily="18" charset="0"/>
              </a:rPr>
              <a:t> pseudo-</a:t>
            </a:r>
            <a:r>
              <a:rPr lang="en-GB" altLang="it-IT" dirty="0" err="1">
                <a:latin typeface="Bookman Old Style" panose="02050604050505020204" pitchFamily="18" charset="0"/>
              </a:rPr>
              <a:t>problemi</a:t>
            </a:r>
            <a:r>
              <a:rPr lang="en-GB" altLang="it-IT" dirty="0">
                <a:latin typeface="Bookman Old Style" panose="02050604050505020204" pitchFamily="18" charset="0"/>
              </a:rPr>
              <a:t>, </a:t>
            </a:r>
            <a:r>
              <a:rPr lang="en-GB" altLang="it-IT" dirty="0" err="1">
                <a:latin typeface="Bookman Old Style" panose="02050604050505020204" pitchFamily="18" charset="0"/>
              </a:rPr>
              <a:t>dovuti</a:t>
            </a:r>
            <a:r>
              <a:rPr lang="en-GB" altLang="it-IT" dirty="0">
                <a:latin typeface="Bookman Old Style" panose="02050604050505020204" pitchFamily="18" charset="0"/>
              </a:rPr>
              <a:t> a un </a:t>
            </a:r>
            <a:r>
              <a:rPr lang="en-GB" altLang="it-IT" dirty="0" err="1">
                <a:latin typeface="Bookman Old Style" panose="02050604050505020204" pitchFamily="18" charset="0"/>
              </a:rPr>
              <a:t>cattivo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uso</a:t>
            </a:r>
            <a:r>
              <a:rPr lang="en-GB" altLang="it-IT" dirty="0">
                <a:latin typeface="Bookman Old Style" panose="02050604050505020204" pitchFamily="18" charset="0"/>
              </a:rPr>
              <a:t> del </a:t>
            </a:r>
            <a:r>
              <a:rPr lang="en-GB" altLang="it-IT" dirty="0" err="1">
                <a:latin typeface="Bookman Old Style" panose="02050604050505020204" pitchFamily="18" charset="0"/>
              </a:rPr>
              <a:t>linguaggio</a:t>
            </a:r>
            <a:r>
              <a:rPr lang="en-GB" altLang="it-IT" dirty="0">
                <a:latin typeface="Bookman Old Style" panose="02050604050505020204" pitchFamily="18" charset="0"/>
              </a:rPr>
              <a:t>: </a:t>
            </a:r>
            <a:r>
              <a:rPr lang="en-GB" altLang="it-IT" dirty="0" err="1">
                <a:latin typeface="Bookman Old Style" panose="02050604050505020204" pitchFamily="18" charset="0"/>
              </a:rPr>
              <a:t>importanza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dell’analisi</a:t>
            </a:r>
            <a:r>
              <a:rPr lang="en-GB" altLang="it-IT" dirty="0">
                <a:latin typeface="Bookman Old Style" panose="02050604050505020204" pitchFamily="18" charset="0"/>
              </a:rPr>
              <a:t> del </a:t>
            </a:r>
            <a:r>
              <a:rPr lang="en-GB" altLang="it-IT" dirty="0" err="1">
                <a:latin typeface="Bookman Old Style" panose="02050604050505020204" pitchFamily="18" charset="0"/>
              </a:rPr>
              <a:t>linguaggio</a:t>
            </a:r>
            <a:r>
              <a:rPr lang="en-GB" altLang="it-IT" dirty="0">
                <a:latin typeface="Bookman Old Style" panose="02050604050505020204" pitchFamily="18" charset="0"/>
              </a:rPr>
              <a:t> e </a:t>
            </a:r>
            <a:r>
              <a:rPr lang="en-GB" altLang="it-IT" dirty="0" err="1">
                <a:latin typeface="Bookman Old Style" panose="02050604050505020204" pitchFamily="18" charset="0"/>
              </a:rPr>
              <a:t>dell’uso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dei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linguaggi</a:t>
            </a:r>
            <a:r>
              <a:rPr lang="en-GB" altLang="it-IT" dirty="0">
                <a:latin typeface="Bookman Old Style" panose="02050604050505020204" pitchFamily="18" charset="0"/>
              </a:rPr>
              <a:t> </a:t>
            </a:r>
            <a:r>
              <a:rPr lang="en-GB" altLang="it-IT" dirty="0" err="1">
                <a:latin typeface="Bookman Old Style" panose="02050604050505020204" pitchFamily="18" charset="0"/>
              </a:rPr>
              <a:t>scientifici</a:t>
            </a:r>
            <a:r>
              <a:rPr lang="en-GB" altLang="it-IT" dirty="0">
                <a:latin typeface="Bookman Old Style" panose="02050604050505020204" pitchFamily="18" charset="0"/>
              </a:rPr>
              <a:t> – </a:t>
            </a:r>
            <a:r>
              <a:rPr lang="en-GB" altLang="it-IT" dirty="0" err="1">
                <a:latin typeface="Bookman Old Style" panose="02050604050505020204" pitchFamily="18" charset="0"/>
              </a:rPr>
              <a:t>matematica</a:t>
            </a:r>
            <a:r>
              <a:rPr lang="en-GB" altLang="it-IT" dirty="0">
                <a:latin typeface="Bookman Old Style" panose="02050604050505020204" pitchFamily="18" charset="0"/>
              </a:rPr>
              <a:t>.</a:t>
            </a:r>
            <a:endParaRPr lang="it-IT" altLang="it-IT" dirty="0">
              <a:solidFill>
                <a:srgbClr val="FFCCFF"/>
              </a:solidFill>
              <a:latin typeface="Bookman Old Style" panose="02050604050505020204" pitchFamily="18" charset="0"/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4854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altLang="it-IT" sz="4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Ludwig Wittgenstein </a:t>
            </a:r>
            <a:r>
              <a:rPr lang="it-IT" altLang="it-IT" sz="4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(1889 – 1951</a:t>
            </a:r>
            <a:r>
              <a:rPr lang="it-IT" altLang="it-IT" sz="4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it-IT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Tractatus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 logico-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philosophicus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, 1921</a:t>
            </a:r>
            <a:endParaRPr lang="it-IT" alt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[1] Il mondo è tutto ciò che accade.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[1.1] Il mondo è la totalità dei fatti, non delle cose.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[1.2] Il mondo si divide in fatti.</a:t>
            </a:r>
          </a:p>
          <a:p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[2] Ciò che accade, il fatto, è il sussistere di stati di cose.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[2.02] L’oggetto è semplice.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[2.0201] Ogni enunciato sopra complessi può scomporsi in un enunciato sopra le loro parti costitutive e nelle proposizioni che descrivono completamente i complessi.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[2.1] Noi ci facciamo immagini dei fatti.</a:t>
            </a:r>
          </a:p>
          <a:p>
            <a:pPr lvl="1"/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[2.2] L’immagine ha in comune con il raffigurato la forma logica della raffigurazione.</a:t>
            </a:r>
          </a:p>
          <a:p>
            <a:pPr lvl="1"/>
            <a:r>
              <a:rPr lang="it-IT" alt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Su ciò, di cui non si può parlare, si deve tacere.</a:t>
            </a:r>
          </a:p>
          <a:p>
            <a:pPr lvl="1"/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5569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Lo sviluppo economico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Joseph </a:t>
            </a:r>
            <a:r>
              <a:rPr lang="it-IT" dirty="0" err="1"/>
              <a:t>Schumpeter</a:t>
            </a:r>
            <a:r>
              <a:rPr lang="it-IT" dirty="0"/>
              <a:t> (1883-1950) concentra la propria attenzione sul problema della crescita economica, che dipende dalla capacità dell’imprenditore di progettare e introdurre cambiamenti nel sistema di produzione. Senza innovazioni, il sistema economico si riproduce ciclicamente su scala immutata.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2780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/>
              <a:t>La </a:t>
            </a:r>
            <a:r>
              <a:rPr lang="it-IT" sz="3600" i="1" dirty="0"/>
              <a:t>teoria dello sviluppo </a:t>
            </a:r>
            <a:r>
              <a:rPr lang="it-IT" sz="3600" i="1" dirty="0" err="1"/>
              <a:t>economco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Flusso circolare </a:t>
            </a:r>
            <a:r>
              <a:rPr lang="it-IT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walrasiano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: dominano i comportamenti allocativi, edonistici, ripetitivi.</a:t>
            </a:r>
          </a:p>
          <a:p>
            <a:endParaRPr lang="it-IT" alt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Non c’è spazio né per il profitto né per il risparmio netto, a parte la quota necessaria a rimpiazzare i fattori produttivi consumati.</a:t>
            </a:r>
          </a:p>
          <a:p>
            <a:pPr>
              <a:buFont typeface="Wingdings" panose="05000000000000000000" pitchFamily="2" charset="2"/>
              <a:buNone/>
            </a:pPr>
            <a:endParaRPr lang="it-IT" alt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Il passaggio dall’equilibrio statico allo sviluppo è </a:t>
            </a: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endogeno.</a:t>
            </a:r>
          </a:p>
          <a:p>
            <a:pPr>
              <a:buFont typeface="Wingdings" panose="05000000000000000000" pitchFamily="2" charset="2"/>
              <a:buNone/>
            </a:pPr>
            <a:endParaRPr lang="it-IT" alt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it-IT" altLang="it-IT" b="1" u="sng" dirty="0">
                <a:latin typeface="Arial" panose="020B0604020202020204" pitchFamily="34" charset="0"/>
                <a:cs typeface="Arial" panose="020B0604020202020204" pitchFamily="34" charset="0"/>
              </a:rPr>
              <a:t>Sviluppo </a:t>
            </a:r>
            <a:r>
              <a:rPr lang="it-IT" altLang="it-IT" b="1" u="sng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 </a:t>
            </a:r>
            <a:r>
              <a:rPr lang="it-IT" altLang="it-IT" b="1" u="sng" dirty="0">
                <a:latin typeface="Arial" panose="020B0604020202020204" pitchFamily="34" charset="0"/>
                <a:cs typeface="Arial" panose="020B0604020202020204" pitchFamily="34" charset="0"/>
              </a:rPr>
              <a:t>Crescita: è un cambiamento qualitativo</a:t>
            </a:r>
            <a:endParaRPr lang="it-IT" altLang="it-IT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667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L’imprenditore innovatore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L’unico modo per uscire dal flusso circolare è quella di innovare il processo produttivo</a:t>
            </a:r>
          </a:p>
          <a:p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Lo sviluppo è dovuto all’attività innovativa dell’imprenditore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: una categoria di “persone che sono molto meno numerose di quelle che ‘oggettivamente’ ne avrebbero la possibilità”.</a:t>
            </a:r>
          </a:p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Il futuro è incerto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l’attività di innovazione comporta una scommessa sul futuro.</a:t>
            </a:r>
          </a:p>
          <a:p>
            <a:pPr marL="0" indent="0">
              <a:buNone/>
            </a:pPr>
            <a:endParaRPr lang="it-IT" alt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L’imprenditore deve superare tre difficoltà:</a:t>
            </a:r>
          </a:p>
          <a:p>
            <a:pPr lvl="1">
              <a:buFontTx/>
              <a:buAutoNum type="arabicPeriod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Mancano conoscenze certe su come operare e decidere</a:t>
            </a:r>
          </a:p>
          <a:p>
            <a:pPr lvl="1">
              <a:buFontTx/>
              <a:buAutoNum type="arabicPeriod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“Il pensiero tende continuamente a ritornare sul cammino segnato..”</a:t>
            </a:r>
          </a:p>
          <a:p>
            <a:pPr lvl="1">
              <a:buFontTx/>
              <a:buAutoNum type="arabicPeriod"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L’ambiente sociale è scettico e ostile verso l’innovazione</a:t>
            </a:r>
          </a:p>
          <a:p>
            <a:endParaRPr lang="it-IT" altLang="it-I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Imprenditore = leader</a:t>
            </a:r>
          </a:p>
          <a:p>
            <a:endParaRPr lang="it-IT" altLang="it-IT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Imprenditore </a:t>
            </a: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  Manager: innovazione vs. routine</a:t>
            </a:r>
          </a:p>
          <a:p>
            <a:endParaRPr lang="it-IT" altLang="it-IT" sz="5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Imprenditore  Inventore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7799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563" y="910403"/>
            <a:ext cx="8571345" cy="557946"/>
          </a:xfrm>
        </p:spPr>
        <p:txBody>
          <a:bodyPr>
            <a:noAutofit/>
          </a:bodyPr>
          <a:lstStyle/>
          <a:p>
            <a:r>
              <a:rPr lang="it-IT" sz="3600" dirty="0"/>
              <a:t>Il comportamento dell’imprenditore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“In un certo senso, egli può essere definito il soggetto 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più razionale e più egoistico di tutti. Poiché … la 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razionalità consapevole ha un ruolo molto maggiore 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nella realizzazione di nuovi piani, che devono essere 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elaborati prima di poter essere messi in opera,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piuttosto che nella conduzione di un’impresa ormai 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consolidata, che è largamente un problema di routine.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Ma la sua condotta e le sue motivazioni non sono 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“razionali” in alcun altro senso. Ed in nessun senso</a:t>
            </a:r>
          </a:p>
          <a:p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la sua motivazione caratteristica è di tipo edonistico.”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9805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Le motivazioni dell’imprenditore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altLang="it-IT" dirty="0">
                <a:latin typeface="Bookman Old Style" panose="02050604050505020204" pitchFamily="18" charset="0"/>
              </a:rPr>
              <a:t>“In primo luogo vi è il sogno e la volontà di fondare un impero privato e in genere, seppure non necessariamente, anche una dinastia ...</a:t>
            </a:r>
          </a:p>
          <a:p>
            <a:endParaRPr lang="it-IT" altLang="it-IT" sz="1000" dirty="0">
              <a:latin typeface="Bookman Old Style" panose="02050604050505020204" pitchFamily="18" charset="0"/>
            </a:endParaRPr>
          </a:p>
          <a:p>
            <a:r>
              <a:rPr lang="it-IT" altLang="it-IT" dirty="0">
                <a:latin typeface="Bookman Old Style" panose="02050604050505020204" pitchFamily="18" charset="0"/>
              </a:rPr>
              <a:t>C’è poi la volontà di vincere. </a:t>
            </a:r>
          </a:p>
          <a:p>
            <a:r>
              <a:rPr lang="it-IT" altLang="it-IT" dirty="0">
                <a:latin typeface="Bookman Old Style" panose="02050604050505020204" pitchFamily="18" charset="0"/>
              </a:rPr>
              <a:t>Volontà di lottare, da una parte, dall’altra volontà di ottenere il successo in quanto tale piuttosto </a:t>
            </a:r>
          </a:p>
          <a:p>
            <a:r>
              <a:rPr lang="it-IT" altLang="it-IT" dirty="0">
                <a:latin typeface="Bookman Old Style" panose="02050604050505020204" pitchFamily="18" charset="0"/>
              </a:rPr>
              <a:t>che i frutti del successo …</a:t>
            </a:r>
          </a:p>
          <a:p>
            <a:endParaRPr lang="it-IT" altLang="it-IT" sz="1100" dirty="0">
              <a:latin typeface="Bookman Old Style" panose="02050604050505020204" pitchFamily="18" charset="0"/>
            </a:endParaRPr>
          </a:p>
          <a:p>
            <a:r>
              <a:rPr lang="it-IT" altLang="it-IT" dirty="0">
                <a:latin typeface="Bookman Old Style" panose="02050604050505020204" pitchFamily="18" charset="0"/>
              </a:rPr>
              <a:t>Una terza famiglia di moventi è costituita infine dalla gioia di creare …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Schumpeter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D2F2-A109-7144-80E6-3AAACABD5BA2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39172447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06C7ACB3634E44DBD17371184D94FF6" ma:contentTypeVersion="2" ma:contentTypeDescription="Creare un nuovo documento." ma:contentTypeScope="" ma:versionID="17876205a46a5f3b1a6f9fa2048e58a6">
  <xsd:schema xmlns:xsd="http://www.w3.org/2001/XMLSchema" xmlns:xs="http://www.w3.org/2001/XMLSchema" xmlns:p="http://schemas.microsoft.com/office/2006/metadata/properties" xmlns:ns2="fa268080-4957-4e82-9410-b3a3ca122c32" targetNamespace="http://schemas.microsoft.com/office/2006/metadata/properties" ma:root="true" ma:fieldsID="d1abc4fd20353408d01862301c4703ab" ns2:_="">
    <xsd:import namespace="fa268080-4957-4e82-9410-b3a3ca122c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268080-4957-4e82-9410-b3a3ca122c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62EB36-E6F4-4943-B567-845D71C4C8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60CD6D5-17B4-4E4E-9170-F66EA311FA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B0EE60-A8D6-4C7D-B181-94E9C7F2DA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268080-4957-4e82-9410-b3a3ca122c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1078</TotalTime>
  <Words>1352</Words>
  <Application>Microsoft Office PowerPoint</Application>
  <PresentationFormat>Presentazione su schermo (4:3)</PresentationFormat>
  <Paragraphs>159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Slide_DirezioneAmministrativa_UNIMC</vt:lpstr>
      <vt:lpstr>Joseph Schumpeter</vt:lpstr>
      <vt:lpstr>Biografia</vt:lpstr>
      <vt:lpstr>Il clima culturale di Vienna</vt:lpstr>
      <vt:lpstr>Ludwig Wittgenstein (1889 – 1951)</vt:lpstr>
      <vt:lpstr>Lo sviluppo economico</vt:lpstr>
      <vt:lpstr>La teoria dello sviluppo economco</vt:lpstr>
      <vt:lpstr>L’imprenditore innovatore</vt:lpstr>
      <vt:lpstr>Il comportamento dell’imprenditore </vt:lpstr>
      <vt:lpstr>Le motivazioni dell’imprenditore</vt:lpstr>
      <vt:lpstr>Le diverse innovazioni</vt:lpstr>
      <vt:lpstr>Gli effetti dell’innovazione</vt:lpstr>
      <vt:lpstr>Il ciclo economico</vt:lpstr>
      <vt:lpstr>Innovazione e credito</vt:lpstr>
      <vt:lpstr>Credito e ciclo economico</vt:lpstr>
      <vt:lpstr>Capitalismo, socialismo e democrazia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Vilfredo Pareto</dc:title>
  <dc:creator>stefano.perri</dc:creator>
  <cp:lastModifiedBy>utente</cp:lastModifiedBy>
  <cp:revision>36</cp:revision>
  <dcterms:created xsi:type="dcterms:W3CDTF">2019-10-23T08:59:42Z</dcterms:created>
  <dcterms:modified xsi:type="dcterms:W3CDTF">2021-11-24T15:31:46Z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0x010100D06C7ACB3634E44DBD17371184D94FF6</vt:lpwstr>
  </property>
</Properties>
</file>